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 id="2147483700" r:id="rId2"/>
  </p:sldMasterIdLst>
  <p:sldIdLst>
    <p:sldId id="256" r:id="rId3"/>
    <p:sldId id="260" r:id="rId4"/>
    <p:sldId id="258" r:id="rId5"/>
    <p:sldId id="261" r:id="rId6"/>
    <p:sldId id="478" r:id="rId7"/>
    <p:sldId id="479" r:id="rId8"/>
    <p:sldId id="480" r:id="rId9"/>
    <p:sldId id="40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369A-8E38-4B94-BE10-99D1668D4E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E4C153-4358-45EC-B472-5508A68D7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B27426-EF32-40AD-9963-12EC4D434B90}"/>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D8A527A4-9CC0-492F-95EE-28F3883CB5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370C54-C9C5-4CD5-86F5-CD602556D2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1101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FD41-D113-4F8D-B9F9-C6327C011B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588276-274C-4C17-A954-1AB50F282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C4AA1-DC97-4E41-87A1-CD4176B61A29}"/>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5DC1B085-E35E-4EF6-B67B-DB9D0CD183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F336E5-39B1-4550-BE24-B49E392B85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33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4AF96-AC1D-48C2-A62F-96418972F0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E8D070-FBF5-43D6-A168-823CCC8B0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DFD3B-9421-4C26-9701-52CA85935C87}"/>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2599AC3B-AB82-4A62-898B-BDA06C4DF4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C4BE56-46CC-4046-B60C-DB8E85A79F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318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18pt Intel Clear body text</a:t>
            </a:r>
          </a:p>
          <a:p>
            <a:pPr lvl="1"/>
            <a:r>
              <a:rPr lang="en-US" dirty="0"/>
              <a:t>18pt Intel Clear bullet one</a:t>
            </a:r>
          </a:p>
          <a:p>
            <a:pPr lvl="2"/>
            <a:r>
              <a:rPr lang="en-US" dirty="0"/>
              <a:t>16pt Intel Clear sub-bullet</a:t>
            </a:r>
          </a:p>
          <a:p>
            <a:pPr lvl="3"/>
            <a:r>
              <a:rPr lang="en-US" dirty="0"/>
              <a:t>14pt Intel Clear fourth level</a:t>
            </a:r>
          </a:p>
          <a:p>
            <a:pPr lvl="4"/>
            <a:r>
              <a:rPr lang="en-US" dirty="0"/>
              <a:t>12pt Intel Clear fifth level</a:t>
            </a:r>
          </a:p>
        </p:txBody>
      </p:sp>
      <p:sp>
        <p:nvSpPr>
          <p:cNvPr id="5" name="Slide Number Placeholder 5"/>
          <p:cNvSpPr>
            <a:spLocks noGrp="1"/>
          </p:cNvSpPr>
          <p:nvPr>
            <p:ph type="sldNum" sz="quarter" idx="4"/>
          </p:nvPr>
        </p:nvSpPr>
        <p:spPr>
          <a:xfrm>
            <a:off x="9101280" y="6400335"/>
            <a:ext cx="2844800" cy="79463"/>
          </a:xfrm>
          <a:prstGeom prst="rect">
            <a:avLst/>
          </a:prstGeom>
        </p:spPr>
        <p:txBody>
          <a:bodyPr vert="horz" lIns="0" tIns="0" rIns="0" bIns="0" rtlCol="0" anchor="ctr"/>
          <a:lstStyle>
            <a:lvl1pPr algn="r">
              <a:defRPr sz="800">
                <a:solidFill>
                  <a:schemeClr val="bg1"/>
                </a:solidFill>
                <a:latin typeface="Arial"/>
                <a:cs typeface="Aria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67774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Linear gradient</a:t>
            </a:r>
          </a:p>
        </p:txBody>
      </p:sp>
      <p:sp>
        <p:nvSpPr>
          <p:cNvPr id="3"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02398" y="510893"/>
            <a:ext cx="1664065" cy="1106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69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Linear gradient</a:t>
            </a:r>
          </a:p>
        </p:txBody>
      </p:sp>
      <p:sp>
        <p:nvSpPr>
          <p:cNvPr id="3"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14258" y="518972"/>
            <a:ext cx="2829021" cy="1183045"/>
          </a:xfrm>
          <a:prstGeom prst="rect">
            <a:avLst/>
          </a:prstGeom>
        </p:spPr>
      </p:pic>
    </p:spTree>
    <p:extLst>
      <p:ext uri="{BB962C8B-B14F-4D97-AF65-F5344CB8AC3E}">
        <p14:creationId xmlns:p14="http://schemas.microsoft.com/office/powerpoint/2010/main" val="146151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1"/>
            <a:ext cx="12192000" cy="6358467"/>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02398" y="510893"/>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image</a:t>
            </a:r>
          </a:p>
        </p:txBody>
      </p:sp>
      <p:sp>
        <p:nvSpPr>
          <p:cNvPr id="14"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33072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78701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6" y="1604434"/>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Picture Placeholder 8"/>
          <p:cNvSpPr>
            <a:spLocks noGrp="1"/>
          </p:cNvSpPr>
          <p:nvPr>
            <p:ph type="pic" sz="quarter" idx="13"/>
          </p:nvPr>
        </p:nvSpPr>
        <p:spPr>
          <a:xfrm>
            <a:off x="6441020" y="1257908"/>
            <a:ext cx="4241497" cy="2227933"/>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6441020" y="3791864"/>
            <a:ext cx="4241497" cy="2227933"/>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393894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6" y="1604434"/>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604434"/>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85797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7486" y="1604434"/>
            <a:ext cx="10970684" cy="4567767"/>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12759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6287B-80EA-4E52-A666-C6AFEA8D1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8F484-74C6-43FD-AF1A-6D8B1857CC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6FBB6-A93A-4B68-A57F-13E1A1C8CDB8}"/>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B8BC6EFD-855C-4C9C-B21B-6C4FE9E1CC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CC0913-B124-4526-8147-4FD930106D6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3518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1"/>
            <a:ext cx="12192000" cy="6358467"/>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77985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3432175"/>
            <a:ext cx="12192000" cy="2926292"/>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8" name="Content Placeholder 2"/>
          <p:cNvSpPr>
            <a:spLocks noGrp="1"/>
          </p:cNvSpPr>
          <p:nvPr>
            <p:ph sz="half" idx="1" hasCustomPrompt="1"/>
          </p:nvPr>
        </p:nvSpPr>
        <p:spPr>
          <a:xfrm>
            <a:off x="607486" y="1604433"/>
            <a:ext cx="5342468"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6237817" y="1604433"/>
            <a:ext cx="5340352"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345983" y="6634395"/>
            <a:ext cx="184731" cy="246221"/>
          </a:xfrm>
          <a:prstGeom prst="rect">
            <a:avLst/>
          </a:prstGeom>
          <a:noFill/>
        </p:spPr>
        <p:txBody>
          <a:bodyPr wrap="none" rtlCol="0">
            <a:spAutoFit/>
          </a:bodyPr>
          <a:lstStyle/>
          <a:p>
            <a:endParaRPr lang="en-US" sz="1000" dirty="0">
              <a:solidFill>
                <a:srgbClr val="003C71"/>
              </a:solidFill>
              <a:cs typeface="Intel Clear"/>
            </a:endParaRPr>
          </a:p>
        </p:txBody>
      </p:sp>
      <p:sp>
        <p:nvSpPr>
          <p:cNvPr id="10"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82189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37819" y="3"/>
            <a:ext cx="5954183" cy="6358465"/>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607484" y="411797"/>
            <a:ext cx="5342467" cy="1158240"/>
          </a:xfrm>
        </p:spPr>
        <p:txBody>
          <a:bodyPr>
            <a:noAutofit/>
          </a:bodyPr>
          <a:lstStyle>
            <a:lvl1pPr>
              <a:defRPr sz="2800" b="0" i="0" baseline="0">
                <a:solidFill>
                  <a:schemeClr val="tx2"/>
                </a:solidFill>
                <a:latin typeface="Intel Clear"/>
                <a:cs typeface="Intel Clear"/>
              </a:defRPr>
            </a:lvl1pPr>
          </a:lstStyle>
          <a:p>
            <a:r>
              <a:rPr lang="en-US" dirty="0"/>
              <a:t>28pt Intel Clear Headline</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7" name="Content Placeholder 2"/>
          <p:cNvSpPr>
            <a:spLocks noGrp="1"/>
          </p:cNvSpPr>
          <p:nvPr>
            <p:ph sz="half" idx="1" hasCustomPrompt="1"/>
          </p:nvPr>
        </p:nvSpPr>
        <p:spPr>
          <a:xfrm>
            <a:off x="607485" y="1766992"/>
            <a:ext cx="5342467"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extLst>
      <p:ext uri="{BB962C8B-B14F-4D97-AF65-F5344CB8AC3E}">
        <p14:creationId xmlns:p14="http://schemas.microsoft.com/office/powerpoint/2010/main" val="137882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2810750"/>
            <a:ext cx="10363200" cy="1362075"/>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607484" y="4321534"/>
            <a:ext cx="10363200" cy="1500187"/>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58289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50"/>
            <a:ext cx="10363200" cy="1362075"/>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blue section break</a:t>
            </a:r>
          </a:p>
        </p:txBody>
      </p:sp>
      <p:sp>
        <p:nvSpPr>
          <p:cNvPr id="3" name="Text Placeholder 2"/>
          <p:cNvSpPr>
            <a:spLocks noGrp="1"/>
          </p:cNvSpPr>
          <p:nvPr userDrawn="1">
            <p:ph type="body" idx="1" hasCustomPrompt="1"/>
          </p:nvPr>
        </p:nvSpPr>
        <p:spPr>
          <a:xfrm>
            <a:off x="607484" y="4321534"/>
            <a:ext cx="10363200" cy="1500187"/>
          </a:xfrm>
        </p:spPr>
        <p:txBody>
          <a:bodyPr anchor="t" anchorCtr="0">
            <a:noAutofit/>
          </a:bodyPr>
          <a:lstStyle>
            <a:lvl1pPr marL="0" indent="0">
              <a:buNone/>
              <a:defRPr sz="1600" b="0" i="0" baseline="0">
                <a:solidFill>
                  <a:srgbClr val="F3D54E"/>
                </a:solidFill>
                <a:latin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Tree>
    <p:extLst>
      <p:ext uri="{BB962C8B-B14F-4D97-AF65-F5344CB8AC3E}">
        <p14:creationId xmlns:p14="http://schemas.microsoft.com/office/powerpoint/2010/main" val="428510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7484" y="2979844"/>
            <a:ext cx="10363200" cy="1500187"/>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1"/>
          <p:cNvSpPr>
            <a:spLocks noGrp="1"/>
          </p:cNvSpPr>
          <p:nvPr>
            <p:ph type="title" hasCustomPrompt="1"/>
          </p:nvPr>
        </p:nvSpPr>
        <p:spPr>
          <a:xfrm>
            <a:off x="607484" y="1469060"/>
            <a:ext cx="10363200" cy="1362075"/>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40pt Intel Clear Heading</a:t>
            </a:r>
          </a:p>
        </p:txBody>
      </p:sp>
    </p:spTree>
    <p:extLst>
      <p:ext uri="{BB962C8B-B14F-4D97-AF65-F5344CB8AC3E}">
        <p14:creationId xmlns:p14="http://schemas.microsoft.com/office/powerpoint/2010/main" val="171673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3013452"/>
            <a:ext cx="10363200" cy="1362075"/>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54pt Intel Clear Pro blue section</a:t>
            </a:r>
          </a:p>
        </p:txBody>
      </p:sp>
      <p:sp>
        <p:nvSpPr>
          <p:cNvPr id="3" name="Text Placeholder 2"/>
          <p:cNvSpPr>
            <a:spLocks noGrp="1"/>
          </p:cNvSpPr>
          <p:nvPr>
            <p:ph type="body" idx="1" hasCustomPrompt="1"/>
          </p:nvPr>
        </p:nvSpPr>
        <p:spPr>
          <a:xfrm>
            <a:off x="607484" y="4465050"/>
            <a:ext cx="10363200" cy="1500187"/>
          </a:xfrm>
        </p:spPr>
        <p:txBody>
          <a:bodyPr anchor="t" anchorCtr="0">
            <a:noAutofit/>
          </a:bodyPr>
          <a:lstStyle>
            <a:lvl1pPr marL="0" indent="0">
              <a:buNone/>
              <a:defRPr sz="1600" b="0"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5" name="Picture Placeholder 4"/>
          <p:cNvSpPr>
            <a:spLocks noGrp="1"/>
          </p:cNvSpPr>
          <p:nvPr>
            <p:ph type="pic" sz="quarter" idx="13" hasCustomPrompt="1"/>
          </p:nvPr>
        </p:nvSpPr>
        <p:spPr>
          <a:xfrm>
            <a:off x="0" y="3"/>
            <a:ext cx="12192000" cy="3432175"/>
          </a:xfrm>
          <a:solidFill>
            <a:schemeClr val="bg2">
              <a:lumMod val="60000"/>
              <a:lumOff val="40000"/>
            </a:schemeClr>
          </a:solidFill>
        </p:spPr>
        <p:txBody>
          <a:bodyPr/>
          <a:lstStyle>
            <a:lvl1pPr>
              <a:defRPr baseline="0">
                <a:solidFill>
                  <a:srgbClr val="0071C5"/>
                </a:solidFill>
              </a:defRPr>
            </a:lvl1pPr>
          </a:lstStyle>
          <a:p>
            <a:r>
              <a:rPr lang="en-US" dirty="0"/>
              <a:t>Insert photo here. Drag picture to placeholder or click icon to add.</a:t>
            </a:r>
          </a:p>
        </p:txBody>
      </p:sp>
    </p:spTree>
    <p:extLst>
      <p:ext uri="{BB962C8B-B14F-4D97-AF65-F5344CB8AC3E}">
        <p14:creationId xmlns:p14="http://schemas.microsoft.com/office/powerpoint/2010/main" val="327211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48828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3353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8" y="2500173"/>
            <a:ext cx="2811727" cy="185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75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B0EF-E7A0-436C-873E-BFBB02A10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E01C7B-7C36-4B99-B55F-CE075DFE4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4C5938-6467-48A2-B992-60816664382C}"/>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4192B544-DB30-40B2-91A7-04A3CBA28B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158433-424E-435F-9922-4D95EF4B8BC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00777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3" name="Picture 2"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5041" y="2499763"/>
            <a:ext cx="4861924" cy="2019320"/>
          </a:xfrm>
          <a:prstGeom prst="rect">
            <a:avLst/>
          </a:prstGeom>
        </p:spPr>
      </p:pic>
    </p:spTree>
    <p:extLst>
      <p:ext uri="{BB962C8B-B14F-4D97-AF65-F5344CB8AC3E}">
        <p14:creationId xmlns:p14="http://schemas.microsoft.com/office/powerpoint/2010/main" val="5628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A4EFB-8829-4C56-9DBB-5400AEDA1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A347C-AB6B-415B-B78C-F8089071B4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6661D1-5B68-4CA8-979F-530A14F047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34E0E5-DBDA-4F32-8F28-D6D6B484B2FE}"/>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1FC89A01-249C-459A-8E98-965F6A790E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17F07E-3745-40E3-9C37-6B81BDB4396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896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0C811-6A79-4E1E-9F9D-5458D1262C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37D1C8-1FA9-4CC3-8037-25DA396A4C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58F7F0-7126-4675-AA93-9465C696A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5F0E0A-2800-4030-BF32-F3B5365DC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FD14D3-CCCF-48E6-93C7-F6A4905877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6F814-F7B2-4847-A6E4-BF416026B73F}"/>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8" name="Footer Placeholder 7">
            <a:extLst>
              <a:ext uri="{FF2B5EF4-FFF2-40B4-BE49-F238E27FC236}">
                <a16:creationId xmlns:a16="http://schemas.microsoft.com/office/drawing/2014/main" id="{CF6FBD68-B8D3-4161-9E9C-F431A2560D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EC2139-03D7-414B-8C4D-F0AEF94DEBF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48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2A414-72B4-4BFF-98F0-A0BA82D060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0877EC-27F6-47BE-8BF1-556F64C9EFFD}"/>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4" name="Footer Placeholder 3">
            <a:extLst>
              <a:ext uri="{FF2B5EF4-FFF2-40B4-BE49-F238E27FC236}">
                <a16:creationId xmlns:a16="http://schemas.microsoft.com/office/drawing/2014/main" id="{20DB109D-1E59-4E4B-9A9B-BDD0830818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9B5C84B-39A9-4C28-9936-06A0E5EBB7D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888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695E5-6DA6-42D5-ABE8-D582CB3B97A8}"/>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3" name="Footer Placeholder 2">
            <a:extLst>
              <a:ext uri="{FF2B5EF4-FFF2-40B4-BE49-F238E27FC236}">
                <a16:creationId xmlns:a16="http://schemas.microsoft.com/office/drawing/2014/main" id="{46F97FB3-B7FF-40F1-A67F-D5ED72D5E60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25609C-A458-45CE-A20F-5F02E2D19F1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172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FCC83-23E4-4524-8AF4-352C0A60E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0D23E5-63B3-46CA-826D-5E2CFA8A03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2EB86D-D210-4B42-AE51-6E1A3822B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8232A-BCF9-4C71-9184-B131A8F514AF}"/>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84172BFC-A605-456F-8DD0-88C7FC0DE0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E50C58-FBA2-4EAF-991A-AABE452BAEA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424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C32B-DB7D-486E-BBD0-40651A713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FE87FD-4C4E-46B7-B410-A5B914B32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88E7A2-4D1C-4F58-92BC-B6216440A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1BF35-6217-4C5E-AE5C-DE4A4E79D8AC}"/>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24B46D33-7750-4A13-8FD9-96619960D8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A172B7-9DF3-4265-8C07-56425599078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624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E080F-A92C-49AE-97DE-F0E245BD7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053897-5CEB-41B7-B498-6726155491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B07FD-3086-4692-BD4A-FCA572768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2/12/2020</a:t>
            </a:fld>
            <a:endParaRPr lang="en-US" dirty="0"/>
          </a:p>
        </p:txBody>
      </p:sp>
      <p:sp>
        <p:nvSpPr>
          <p:cNvPr id="5" name="Footer Placeholder 4">
            <a:extLst>
              <a:ext uri="{FF2B5EF4-FFF2-40B4-BE49-F238E27FC236}">
                <a16:creationId xmlns:a16="http://schemas.microsoft.com/office/drawing/2014/main" id="{69D11E0F-586D-4685-AF3D-593F0832F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F15EE1C-9D9E-4A04-9354-647954D5D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766028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pic>
        <p:nvPicPr>
          <p:cNvPr id="11" name="Picture 2" descr="\\.psf\Home\Desktop\Intel.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986554" y="6440787"/>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1624737"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1158240"/>
          </a:xfrm>
          <a:prstGeom prst="rect">
            <a:avLst/>
          </a:prstGeom>
        </p:spPr>
        <p:txBody>
          <a:bodyPr vert="horz" lIns="0" tIns="0" rIns="0" bIns="0" rtlCol="0" anchor="t" anchorCtr="0">
            <a:noAutofit/>
          </a:bodyPr>
          <a:lstStyle/>
          <a:p>
            <a:r>
              <a:rPr lang="en-US" dirty="0"/>
              <a:t>28pt Intel Clear Headline</a:t>
            </a:r>
          </a:p>
        </p:txBody>
      </p:sp>
      <p:sp>
        <p:nvSpPr>
          <p:cNvPr id="3" name="Text Placeholder 2"/>
          <p:cNvSpPr>
            <a:spLocks noGrp="1"/>
          </p:cNvSpPr>
          <p:nvPr>
            <p:ph type="body" idx="1"/>
          </p:nvPr>
        </p:nvSpPr>
        <p:spPr>
          <a:xfrm>
            <a:off x="607484" y="1604434"/>
            <a:ext cx="10970683" cy="4567767"/>
          </a:xfrm>
          <a:prstGeom prst="rect">
            <a:avLst/>
          </a:prstGeom>
        </p:spPr>
        <p:txBody>
          <a:bodyPr vert="horz" lIns="0" tIns="0" rIns="0" bIns="0" rtlCol="0">
            <a:noAutofit/>
          </a:bodyPr>
          <a:lstStyle/>
          <a:p>
            <a:pPr lvl="0"/>
            <a:r>
              <a:rPr lang="en-US" dirty="0"/>
              <a:t>18pt Intel Clear body text</a:t>
            </a:r>
          </a:p>
          <a:p>
            <a:pPr lvl="1"/>
            <a:r>
              <a:rPr lang="en-US" dirty="0"/>
              <a:t>16pt Intel Clear bullet one</a:t>
            </a:r>
          </a:p>
          <a:p>
            <a:pPr lvl="2"/>
            <a:r>
              <a:rPr lang="en-US" dirty="0"/>
              <a:t>16pt Intel Clear sub-bullet</a:t>
            </a:r>
          </a:p>
          <a:p>
            <a:pPr lvl="3"/>
            <a:r>
              <a:rPr lang="en-US" dirty="0" err="1"/>
              <a:t>14pt</a:t>
            </a:r>
            <a:r>
              <a:rPr lang="en-US" dirty="0"/>
              <a:t> Intel Clear fourth level</a:t>
            </a:r>
          </a:p>
          <a:p>
            <a:pPr lvl="4"/>
            <a:r>
              <a:rPr lang="en-US" dirty="0" err="1"/>
              <a:t>14pt</a:t>
            </a:r>
            <a:r>
              <a:rPr lang="en-US" dirty="0"/>
              <a:t> Intel Clear fifth level</a:t>
            </a:r>
          </a:p>
        </p:txBody>
      </p:sp>
      <p:sp>
        <p:nvSpPr>
          <p:cNvPr id="6" name="Slide Number Placeholder 5"/>
          <p:cNvSpPr>
            <a:spLocks noGrp="1"/>
          </p:cNvSpPr>
          <p:nvPr>
            <p:ph type="sldNum" sz="quarter" idx="4"/>
          </p:nvPr>
        </p:nvSpPr>
        <p:spPr>
          <a:xfrm>
            <a:off x="9163136" y="6432517"/>
            <a:ext cx="2844800" cy="365125"/>
          </a:xfrm>
          <a:prstGeom prst="rect">
            <a:avLst/>
          </a:prstGeom>
        </p:spPr>
        <p:txBody>
          <a:bodyPr vert="horz" lIns="0" tIns="0" rIns="0" bIns="0" rtlCol="0" anchor="ctr"/>
          <a:lstStyle>
            <a:lvl1pPr algn="r">
              <a:defRPr sz="800">
                <a:solidFill>
                  <a:schemeClr val="bg1"/>
                </a:solidFill>
                <a:latin typeface="+mn-lt"/>
                <a:cs typeface="Intel Clear"/>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4538728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457200" rtl="0" eaLnBrk="1" latinLnBrk="0" hangingPunct="1">
        <a:lnSpc>
          <a:spcPct val="100000"/>
        </a:lnSpc>
        <a:spcBef>
          <a:spcPct val="0"/>
        </a:spcBef>
        <a:buNone/>
        <a:defRPr sz="2800" b="0" i="0" kern="1200" spc="0" baseline="0">
          <a:solidFill>
            <a:schemeClr val="tx2"/>
          </a:solidFill>
          <a:latin typeface="Intel Clear"/>
          <a:ea typeface="Intel Clear"/>
          <a:cs typeface="Intel Clear"/>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icare.gov/drug-coverage-part-d/costs-for-medicare-drug-coverage/catastrophic-coverag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intel.com/go/mybe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EA58-B5F1-452B-8D36-85890374526C}"/>
              </a:ext>
            </a:extLst>
          </p:cNvPr>
          <p:cNvSpPr>
            <a:spLocks noGrp="1"/>
          </p:cNvSpPr>
          <p:nvPr>
            <p:ph type="ctrTitle"/>
          </p:nvPr>
        </p:nvSpPr>
        <p:spPr>
          <a:xfrm>
            <a:off x="1065320" y="2631194"/>
            <a:ext cx="10492679" cy="1470025"/>
          </a:xfrm>
        </p:spPr>
        <p:txBody>
          <a:bodyPr/>
          <a:lstStyle/>
          <a:p>
            <a:r>
              <a:rPr lang="en-US" sz="5400" b="1" dirty="0">
                <a:solidFill>
                  <a:schemeClr val="bg1"/>
                </a:solidFill>
                <a:latin typeface="+mn-lt"/>
              </a:rPr>
              <a:t>Intel </a:t>
            </a:r>
            <a:br>
              <a:rPr lang="en-US" sz="5400" b="1" dirty="0">
                <a:solidFill>
                  <a:schemeClr val="bg1"/>
                </a:solidFill>
                <a:latin typeface="+mn-lt"/>
              </a:rPr>
            </a:br>
            <a:r>
              <a:rPr lang="en-US" sz="5400" b="1" dirty="0">
                <a:solidFill>
                  <a:schemeClr val="bg1"/>
                </a:solidFill>
                <a:latin typeface="+mn-lt"/>
              </a:rPr>
              <a:t>Catastrophic Rx HRA - IRMP</a:t>
            </a:r>
          </a:p>
        </p:txBody>
      </p:sp>
      <p:sp>
        <p:nvSpPr>
          <p:cNvPr id="4" name="Subtitle 3">
            <a:extLst>
              <a:ext uri="{FF2B5EF4-FFF2-40B4-BE49-F238E27FC236}">
                <a16:creationId xmlns:a16="http://schemas.microsoft.com/office/drawing/2014/main" id="{3EC82755-EF6A-4442-A905-01A8EED793B1}"/>
              </a:ext>
            </a:extLst>
          </p:cNvPr>
          <p:cNvSpPr>
            <a:spLocks noGrp="1"/>
          </p:cNvSpPr>
          <p:nvPr>
            <p:ph type="subTitle" idx="1"/>
          </p:nvPr>
        </p:nvSpPr>
        <p:spPr>
          <a:xfrm>
            <a:off x="1065320" y="4657346"/>
            <a:ext cx="8993080" cy="575962"/>
          </a:xfrm>
        </p:spPr>
        <p:txBody>
          <a:bodyPr/>
          <a:lstStyle/>
          <a:p>
            <a:r>
              <a:rPr lang="en-US" dirty="0"/>
              <a:t>February 2020 </a:t>
            </a:r>
          </a:p>
        </p:txBody>
      </p:sp>
    </p:spTree>
    <p:extLst>
      <p:ext uri="{BB962C8B-B14F-4D97-AF65-F5344CB8AC3E}">
        <p14:creationId xmlns:p14="http://schemas.microsoft.com/office/powerpoint/2010/main" val="249130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2908-DE52-412C-B2C6-E8AA2FE52315}"/>
              </a:ext>
            </a:extLst>
          </p:cNvPr>
          <p:cNvSpPr>
            <a:spLocks noGrp="1"/>
          </p:cNvSpPr>
          <p:nvPr>
            <p:ph type="title"/>
          </p:nvPr>
        </p:nvSpPr>
        <p:spPr>
          <a:xfrm>
            <a:off x="762000" y="205239"/>
            <a:ext cx="10515600" cy="671739"/>
          </a:xfrm>
        </p:spPr>
        <p:txBody>
          <a:bodyPr>
            <a:normAutofit fontScale="90000"/>
          </a:bodyPr>
          <a:lstStyle/>
          <a:p>
            <a:r>
              <a:rPr lang="en-US" b="1" dirty="0">
                <a:latin typeface="+mn-lt"/>
              </a:rPr>
              <a:t>What is Intel Catastrophic Rx? </a:t>
            </a:r>
            <a:endParaRPr lang="en-US" dirty="0">
              <a:latin typeface="+mn-lt"/>
            </a:endParaRPr>
          </a:p>
        </p:txBody>
      </p:sp>
      <p:sp>
        <p:nvSpPr>
          <p:cNvPr id="3" name="Content Placeholder 2">
            <a:extLst>
              <a:ext uri="{FF2B5EF4-FFF2-40B4-BE49-F238E27FC236}">
                <a16:creationId xmlns:a16="http://schemas.microsoft.com/office/drawing/2014/main" id="{8EA329E8-B033-4651-9F61-0F68651E0825}"/>
              </a:ext>
            </a:extLst>
          </p:cNvPr>
          <p:cNvSpPr>
            <a:spLocks noGrp="1"/>
          </p:cNvSpPr>
          <p:nvPr>
            <p:ph sz="half" idx="1"/>
          </p:nvPr>
        </p:nvSpPr>
        <p:spPr>
          <a:xfrm>
            <a:off x="838200" y="1036864"/>
            <a:ext cx="5181600" cy="5821135"/>
          </a:xfrm>
        </p:spPr>
        <p:txBody>
          <a:bodyPr>
            <a:normAutofit fontScale="32500" lnSpcReduction="20000"/>
          </a:bodyPr>
          <a:lstStyle/>
          <a:p>
            <a:pPr marL="0" indent="0">
              <a:lnSpc>
                <a:spcPct val="120000"/>
              </a:lnSpc>
              <a:spcBef>
                <a:spcPts val="0"/>
              </a:spcBef>
              <a:buNone/>
            </a:pPr>
            <a:r>
              <a:rPr lang="en-US" sz="5500" dirty="0"/>
              <a:t>Retirees and your eligible dependents enrolled in a Medicare Part D Plan can take advantage of Intel’s Catastrophic Rx HRA. </a:t>
            </a:r>
          </a:p>
          <a:p>
            <a:pPr marL="0" indent="0">
              <a:lnSpc>
                <a:spcPct val="120000"/>
              </a:lnSpc>
              <a:spcBef>
                <a:spcPts val="0"/>
              </a:spcBef>
              <a:buNone/>
            </a:pPr>
            <a:endParaRPr lang="en-US" sz="5500" dirty="0"/>
          </a:p>
          <a:p>
            <a:pPr marL="0" indent="0">
              <a:lnSpc>
                <a:spcPct val="120000"/>
              </a:lnSpc>
              <a:spcBef>
                <a:spcPts val="0"/>
              </a:spcBef>
              <a:buNone/>
            </a:pPr>
            <a:r>
              <a:rPr lang="en-US" sz="5500" dirty="0"/>
              <a:t>The Catastrophic Rx HRA will reimburse you for the 5% coinsurance you pay </a:t>
            </a:r>
            <a:r>
              <a:rPr lang="en-US" sz="5500" b="1" u="sng" dirty="0"/>
              <a:t>after </a:t>
            </a:r>
            <a:r>
              <a:rPr lang="en-US" sz="5500" dirty="0"/>
              <a:t>you have met your annual true out-of-pocket maximum. </a:t>
            </a:r>
          </a:p>
          <a:p>
            <a:pPr marL="0" indent="0">
              <a:lnSpc>
                <a:spcPct val="120000"/>
              </a:lnSpc>
              <a:spcBef>
                <a:spcPts val="0"/>
              </a:spcBef>
              <a:buNone/>
            </a:pPr>
            <a:endParaRPr lang="en-US" sz="5500" dirty="0"/>
          </a:p>
          <a:p>
            <a:pPr marL="0" indent="0">
              <a:lnSpc>
                <a:spcPct val="120000"/>
              </a:lnSpc>
              <a:spcBef>
                <a:spcPts val="0"/>
              </a:spcBef>
              <a:buNone/>
            </a:pPr>
            <a:r>
              <a:rPr lang="en-US" sz="5500" dirty="0"/>
              <a:t>Retirees </a:t>
            </a:r>
            <a:r>
              <a:rPr lang="en-US" sz="5500" b="1" u="sng" dirty="0"/>
              <a:t>do not need to enroll </a:t>
            </a:r>
            <a:r>
              <a:rPr lang="en-US" sz="5500" dirty="0"/>
              <a:t>or elect this benefit, but you (or your eligible dependent for whom you are seeking reimbursement) must be enrolled in a Medicare Part D Plan. </a:t>
            </a:r>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r>
              <a:rPr lang="en-US" sz="3700" dirty="0"/>
              <a:t>To take advantage of this benefit, you simply need to call the Intel Health Benefit Center at 877-GoMyBen (466-9236) and select the “Your Spending Account” option to notify the team </a:t>
            </a:r>
            <a:r>
              <a:rPr lang="en-US" sz="3700" i="1" dirty="0"/>
              <a:t>you have exceeded the Medicare Part D Donut Hole</a:t>
            </a:r>
            <a:r>
              <a:rPr lang="en-US" sz="3700" dirty="0"/>
              <a:t>. Your Spending Account representative will walk you through what you need to do to submit claims for reimbursement. </a:t>
            </a:r>
          </a:p>
          <a:p>
            <a:pPr marL="0" indent="0">
              <a:lnSpc>
                <a:spcPct val="120000"/>
              </a:lnSpc>
              <a:spcBef>
                <a:spcPts val="0"/>
              </a:spcBef>
              <a:buNone/>
            </a:pPr>
            <a:endParaRPr lang="en-US" sz="3700" b="1" dirty="0"/>
          </a:p>
          <a:p>
            <a:pPr marL="0" indent="0">
              <a:lnSpc>
                <a:spcPct val="120000"/>
              </a:lnSpc>
              <a:spcBef>
                <a:spcPts val="0"/>
              </a:spcBef>
              <a:buNone/>
            </a:pPr>
            <a:r>
              <a:rPr lang="en-US" sz="3700" b="1" dirty="0"/>
              <a:t>IMPORTANT: All eligible dependents including domestic partners must be listed as your dependent on the My Health Benefits website in order for Catastrophic Rx reimbursement to be processed for their eligible expenses. </a:t>
            </a:r>
            <a:endParaRPr lang="en-US" sz="3700" dirty="0"/>
          </a:p>
        </p:txBody>
      </p:sp>
      <p:sp>
        <p:nvSpPr>
          <p:cNvPr id="6" name="Content Placeholder 5">
            <a:extLst>
              <a:ext uri="{FF2B5EF4-FFF2-40B4-BE49-F238E27FC236}">
                <a16:creationId xmlns:a16="http://schemas.microsoft.com/office/drawing/2014/main" id="{64D72EEA-B040-4B67-94C4-E538529FF989}"/>
              </a:ext>
            </a:extLst>
          </p:cNvPr>
          <p:cNvSpPr>
            <a:spLocks noGrp="1"/>
          </p:cNvSpPr>
          <p:nvPr>
            <p:ph sz="half" idx="2"/>
          </p:nvPr>
        </p:nvSpPr>
        <p:spPr>
          <a:xfrm>
            <a:off x="6172200" y="1346602"/>
            <a:ext cx="5519057" cy="5009470"/>
          </a:xfrm>
        </p:spPr>
        <p:txBody>
          <a:bodyPr>
            <a:normAutofit/>
          </a:bodyPr>
          <a:lstStyle/>
          <a:p>
            <a:pPr marL="0" indent="0">
              <a:buNone/>
            </a:pPr>
            <a:endParaRPr lang="en-US" sz="2000" b="1" dirty="0"/>
          </a:p>
          <a:p>
            <a:pPr marL="0" indent="0">
              <a:buNone/>
            </a:pPr>
            <a:r>
              <a:rPr lang="en-US" sz="2000" b="1" dirty="0"/>
              <a:t>2020 Medicare Part D Standard Benefit </a:t>
            </a:r>
          </a:p>
          <a:p>
            <a:pPr marL="457200" indent="-457200">
              <a:buFont typeface="+mj-lt"/>
              <a:buAutoNum type="arabicPeriod"/>
            </a:pPr>
            <a:r>
              <a:rPr lang="en-US" sz="2000" dirty="0"/>
              <a:t>Deductible $435</a:t>
            </a:r>
          </a:p>
          <a:p>
            <a:pPr marL="457200" indent="-457200">
              <a:buFont typeface="+mj-lt"/>
              <a:buAutoNum type="arabicPeriod"/>
            </a:pPr>
            <a:r>
              <a:rPr lang="en-US" sz="2000" dirty="0"/>
              <a:t>Initial Coverage Limit of $4,020/ You pay 25% coinsurance</a:t>
            </a:r>
          </a:p>
          <a:p>
            <a:pPr marL="457200" indent="-457200">
              <a:buFont typeface="+mj-lt"/>
              <a:buAutoNum type="arabicPeriod"/>
            </a:pPr>
            <a:r>
              <a:rPr lang="en-US" sz="2000" dirty="0"/>
              <a:t>Donut hole/Coverage gap – you pay 25%</a:t>
            </a:r>
          </a:p>
          <a:p>
            <a:pPr marL="457200" indent="-457200">
              <a:buFont typeface="+mj-lt"/>
              <a:buAutoNum type="arabicPeriod"/>
            </a:pPr>
            <a:r>
              <a:rPr lang="en-US" sz="2000" dirty="0"/>
              <a:t>True Out of Pocket $6,350 </a:t>
            </a:r>
          </a:p>
          <a:p>
            <a:pPr marL="457200" indent="-457200">
              <a:buFont typeface="+mj-lt"/>
              <a:buAutoNum type="arabicPeriod"/>
            </a:pPr>
            <a:r>
              <a:rPr lang="en-US" sz="2000" b="1" dirty="0"/>
              <a:t>Catastrophic Coverage you pay 5% coinsurance </a:t>
            </a:r>
          </a:p>
          <a:p>
            <a:pPr marL="457200" lvl="1" indent="0">
              <a:buNone/>
            </a:pPr>
            <a:r>
              <a:rPr lang="en-US" sz="1600" b="1" dirty="0"/>
              <a:t>	</a:t>
            </a:r>
            <a:r>
              <a:rPr lang="en-US" sz="1600" i="1" dirty="0"/>
              <a:t>For total drug costs above the catastrophic 	threshold, Medicare pays 80%, plans pay 15%, and 	enrollees pay either 5% of total drug costs or 	$3.60/$8.95 for each generic and brand-name drug, 	respectively.</a:t>
            </a:r>
          </a:p>
        </p:txBody>
      </p:sp>
      <p:cxnSp>
        <p:nvCxnSpPr>
          <p:cNvPr id="12" name="Connector: Elbow 11">
            <a:extLst>
              <a:ext uri="{FF2B5EF4-FFF2-40B4-BE49-F238E27FC236}">
                <a16:creationId xmlns:a16="http://schemas.microsoft.com/office/drawing/2014/main" id="{D41AD4A6-D3E1-468B-BE2A-1626BD6FAE27}"/>
              </a:ext>
            </a:extLst>
          </p:cNvPr>
          <p:cNvCxnSpPr>
            <a:cxnSpLocks/>
          </p:cNvCxnSpPr>
          <p:nvPr/>
        </p:nvCxnSpPr>
        <p:spPr>
          <a:xfrm>
            <a:off x="4527475" y="2820465"/>
            <a:ext cx="1738993" cy="1469571"/>
          </a:xfrm>
          <a:prstGeom prst="bentConnector3">
            <a:avLst>
              <a:gd name="adj1" fmla="val 73005"/>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51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F0D2-C09A-46E1-BEDC-52F827763A5A}"/>
              </a:ext>
            </a:extLst>
          </p:cNvPr>
          <p:cNvSpPr>
            <a:spLocks noGrp="1"/>
          </p:cNvSpPr>
          <p:nvPr>
            <p:ph type="title"/>
          </p:nvPr>
        </p:nvSpPr>
        <p:spPr/>
        <p:txBody>
          <a:bodyPr>
            <a:normAutofit fontScale="90000"/>
          </a:bodyPr>
          <a:lstStyle/>
          <a:p>
            <a:r>
              <a:rPr lang="en-US" b="1" dirty="0">
                <a:latin typeface="+mn-lt"/>
              </a:rPr>
              <a:t>An example of the CMS model or standard plan</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DF088B7C-A154-45FF-8D54-AEA1AE5379F1}"/>
              </a:ext>
            </a:extLst>
          </p:cNvPr>
          <p:cNvSpPr>
            <a:spLocks noGrp="1"/>
          </p:cNvSpPr>
          <p:nvPr>
            <p:ph sz="half" idx="1"/>
          </p:nvPr>
        </p:nvSpPr>
        <p:spPr>
          <a:xfrm>
            <a:off x="5740888" y="1406525"/>
            <a:ext cx="5993912" cy="4697290"/>
          </a:xfrm>
          <a:solidFill>
            <a:schemeClr val="accent1">
              <a:lumMod val="40000"/>
              <a:lumOff val="60000"/>
            </a:schemeClr>
          </a:solidFill>
          <a:ln>
            <a:solidFill>
              <a:schemeClr val="accent5">
                <a:lumMod val="50000"/>
              </a:schemeClr>
            </a:solidFill>
          </a:ln>
        </p:spPr>
        <p:txBody>
          <a:bodyPr>
            <a:normAutofit fontScale="40000" lnSpcReduction="20000"/>
          </a:bodyPr>
          <a:lstStyle/>
          <a:p>
            <a:pPr marL="0" indent="0">
              <a:buNone/>
            </a:pPr>
            <a:r>
              <a:rPr lang="en-US" sz="4200" b="1" dirty="0">
                <a:solidFill>
                  <a:schemeClr val="accent5">
                    <a:lumMod val="50000"/>
                  </a:schemeClr>
                </a:solidFill>
              </a:rPr>
              <a:t>Example</a:t>
            </a:r>
          </a:p>
          <a:p>
            <a:pPr marL="0" indent="0">
              <a:buNone/>
            </a:pPr>
            <a:r>
              <a:rPr lang="en-US" sz="3400" dirty="0"/>
              <a:t>For example, let us assume that </a:t>
            </a:r>
            <a:r>
              <a:rPr lang="en-US" sz="3400" u="sng" dirty="0"/>
              <a:t>your total yearly prescription drug expenses are $7,080</a:t>
            </a:r>
            <a:r>
              <a:rPr lang="en-US" sz="3400" dirty="0"/>
              <a:t>.</a:t>
            </a:r>
          </a:p>
          <a:p>
            <a:pPr marL="514350" indent="-514350">
              <a:buFont typeface="+mj-lt"/>
              <a:buAutoNum type="arabicPeriod"/>
            </a:pPr>
            <a:endParaRPr lang="en-US" dirty="0"/>
          </a:p>
          <a:p>
            <a:pPr marL="514350" indent="-514350">
              <a:buFont typeface="+mj-lt"/>
              <a:buAutoNum type="arabicPeriod"/>
            </a:pPr>
            <a:r>
              <a:rPr lang="en-US" sz="3400" b="1" dirty="0"/>
              <a:t>Annual Deductible and Initial Coverage Limit </a:t>
            </a:r>
          </a:p>
          <a:p>
            <a:pPr marL="0" indent="0">
              <a:buNone/>
            </a:pPr>
            <a:r>
              <a:rPr lang="en-US" sz="3400" dirty="0"/>
              <a:t>You will pay the first </a:t>
            </a:r>
            <a:r>
              <a:rPr lang="en-US" sz="3400" b="1" dirty="0">
                <a:solidFill>
                  <a:schemeClr val="accent5">
                    <a:lumMod val="50000"/>
                  </a:schemeClr>
                </a:solidFill>
              </a:rPr>
              <a:t>$435 </a:t>
            </a:r>
            <a:r>
              <a:rPr lang="en-US" sz="3400" dirty="0"/>
              <a:t>yourself (as the Medicare Part D Plan deductible). </a:t>
            </a:r>
            <a:r>
              <a:rPr lang="en-US" sz="3400" b="1" dirty="0"/>
              <a:t>After your deductible</a:t>
            </a:r>
            <a:r>
              <a:rPr lang="en-US" sz="3400" dirty="0"/>
              <a:t>, you will pay 25% co-insurance towards all your prescription drug costs up to the initial coverage limit of $4,020. </a:t>
            </a:r>
          </a:p>
          <a:p>
            <a:pPr lvl="1"/>
            <a:r>
              <a:rPr lang="en-US" sz="2900" dirty="0"/>
              <a:t>Therefore, you will pay 25% of the difference between the deductible ($435) and the total of the initial coverage period ($4,020 - 435)*.25 = </a:t>
            </a:r>
            <a:r>
              <a:rPr lang="en-US" sz="2900" b="1" dirty="0">
                <a:solidFill>
                  <a:schemeClr val="accent5">
                    <a:lumMod val="50000"/>
                  </a:schemeClr>
                </a:solidFill>
              </a:rPr>
              <a:t>$896.25</a:t>
            </a:r>
            <a:r>
              <a:rPr lang="en-US" sz="2900" dirty="0"/>
              <a:t>. </a:t>
            </a:r>
          </a:p>
          <a:p>
            <a:pPr lvl="1"/>
            <a:endParaRPr lang="en-US" sz="2900" dirty="0"/>
          </a:p>
          <a:p>
            <a:pPr marL="514350" indent="-514350">
              <a:buFont typeface="+mj-lt"/>
              <a:buAutoNum type="arabicPeriod" startAt="3"/>
            </a:pPr>
            <a:r>
              <a:rPr lang="en-US" sz="3500" b="1" dirty="0"/>
              <a:t>Coverage Gap (Donut Hole) </a:t>
            </a:r>
            <a:r>
              <a:rPr lang="en-US" sz="3500" dirty="0"/>
              <a:t>  </a:t>
            </a:r>
          </a:p>
          <a:p>
            <a:pPr marL="0" indent="0">
              <a:buNone/>
            </a:pPr>
            <a:r>
              <a:rPr lang="en-US" sz="3500" dirty="0"/>
              <a:t>Once you reach the coverage gap, you'll pay no more than 25% of the cost for your plan's covered prescription drugs. </a:t>
            </a:r>
          </a:p>
          <a:p>
            <a:pPr marL="0" indent="0">
              <a:buNone/>
            </a:pPr>
            <a:r>
              <a:rPr lang="en-US" dirty="0"/>
              <a:t>(annual OOP)6,350 – 4,020 (initial coverage limit) = 2,330*.25 (coinsurance) = </a:t>
            </a:r>
            <a:r>
              <a:rPr lang="en-US" b="1" dirty="0">
                <a:solidFill>
                  <a:schemeClr val="accent5">
                    <a:lumMod val="50000"/>
                  </a:schemeClr>
                </a:solidFill>
              </a:rPr>
              <a:t>$582.50 </a:t>
            </a:r>
            <a:r>
              <a:rPr lang="en-US" dirty="0"/>
              <a:t>(your costs) </a:t>
            </a:r>
            <a:br>
              <a:rPr lang="en-US" dirty="0"/>
            </a:br>
            <a:endParaRPr lang="en-US" dirty="0"/>
          </a:p>
          <a:p>
            <a:pPr marL="514350" indent="-514350">
              <a:buFont typeface="+mj-lt"/>
              <a:buAutoNum type="arabicPeriod" startAt="4"/>
            </a:pPr>
            <a:r>
              <a:rPr lang="en-US" sz="3500" b="1" dirty="0"/>
              <a:t>Catastrophic Coverage </a:t>
            </a:r>
          </a:p>
          <a:p>
            <a:pPr marL="0" indent="0">
              <a:buNone/>
            </a:pPr>
            <a:r>
              <a:rPr lang="en-US" sz="3500" dirty="0"/>
              <a:t>Once you've spent $6,350 out-of-pocket in 2020, you're out of the coverage gap. Once you get out of the coverage gap (Medicare prescription drug coverage), you automatically get "catastrophic coverage." It assures you only pay a small </a:t>
            </a:r>
            <a:r>
              <a:rPr lang="en-US" sz="3500" dirty="0">
                <a:hlinkClick r:id="rId2" tooltip="&lt;p&gt;An amount you may be required to pay as your share of the cost for services after you pay any deductibles. Coinsurance is usually a percentage (for example, 20%).&lt;/p&gt;&#10;"/>
              </a:rPr>
              <a:t>Coinsurance</a:t>
            </a:r>
            <a:r>
              <a:rPr lang="en-US" sz="3500" dirty="0"/>
              <a:t> amount or </a:t>
            </a:r>
            <a:r>
              <a:rPr lang="en-US" sz="3500" dirty="0">
                <a:hlinkClick r:id="rId2" tooltip="&lt;p&gt;An amount you may be required to pay as your share of the cost for a medical service or supply, like a doctor's visit, hospital outpatient visit, or prescription drug. A copayment is usually a set amount, rather than a percentage. For example, you might pay $10 or $20 for a doctor's visit or prescription drug.&lt;/p&gt;&#10;"/>
              </a:rPr>
              <a:t>Copayment</a:t>
            </a:r>
            <a:r>
              <a:rPr lang="en-US" sz="3500" dirty="0"/>
              <a:t> for covered drugs for the rest of the year.</a:t>
            </a:r>
            <a:endParaRPr lang="en-US" sz="3500" b="1" dirty="0"/>
          </a:p>
        </p:txBody>
      </p:sp>
      <p:sp>
        <p:nvSpPr>
          <p:cNvPr id="4" name="Content Placeholder 3">
            <a:extLst>
              <a:ext uri="{FF2B5EF4-FFF2-40B4-BE49-F238E27FC236}">
                <a16:creationId xmlns:a16="http://schemas.microsoft.com/office/drawing/2014/main" id="{BD2CB67A-17B1-46B3-9BA6-D6FEFD033C17}"/>
              </a:ext>
            </a:extLst>
          </p:cNvPr>
          <p:cNvSpPr>
            <a:spLocks noGrp="1"/>
          </p:cNvSpPr>
          <p:nvPr>
            <p:ph sz="half" idx="2"/>
          </p:nvPr>
        </p:nvSpPr>
        <p:spPr>
          <a:xfrm>
            <a:off x="552450" y="1406525"/>
            <a:ext cx="4902688" cy="4697290"/>
          </a:xfrm>
          <a:ln>
            <a:solidFill>
              <a:schemeClr val="accent5">
                <a:lumMod val="50000"/>
              </a:schemeClr>
            </a:solidFill>
          </a:ln>
        </p:spPr>
        <p:txBody>
          <a:bodyPr>
            <a:normAutofit fontScale="40000" lnSpcReduction="20000"/>
          </a:bodyPr>
          <a:lstStyle/>
          <a:p>
            <a:pPr marL="0" indent="0">
              <a:buNone/>
            </a:pPr>
            <a:r>
              <a:rPr lang="en-US" sz="4200" b="1" dirty="0">
                <a:solidFill>
                  <a:schemeClr val="accent5">
                    <a:lumMod val="50000"/>
                  </a:schemeClr>
                </a:solidFill>
                <a:latin typeface="&amp;quot"/>
              </a:rPr>
              <a:t>Standard Medicare Part D </a:t>
            </a:r>
          </a:p>
          <a:p>
            <a:pPr marL="0" indent="0">
              <a:buNone/>
            </a:pPr>
            <a:r>
              <a:rPr lang="en-US" sz="3400" b="1" dirty="0">
                <a:solidFill>
                  <a:srgbClr val="333333"/>
                </a:solidFill>
                <a:latin typeface="&amp;quot"/>
              </a:rPr>
              <a:t>1)  Annual deductible:</a:t>
            </a:r>
            <a:r>
              <a:rPr lang="en-US" sz="3400" b="1" dirty="0">
                <a:solidFill>
                  <a:srgbClr val="333333"/>
                </a:solidFill>
                <a:latin typeface="ProximaNovaMedium"/>
              </a:rPr>
              <a:t> </a:t>
            </a:r>
            <a:r>
              <a:rPr lang="en-US" sz="3400" b="1" dirty="0">
                <a:solidFill>
                  <a:srgbClr val="333333"/>
                </a:solidFill>
                <a:latin typeface="&amp;quot"/>
              </a:rPr>
              <a:t>You pay 100% of the cost up to the plan deductible amount.</a:t>
            </a:r>
          </a:p>
          <a:p>
            <a:r>
              <a:rPr lang="en-US" sz="2900" dirty="0">
                <a:solidFill>
                  <a:srgbClr val="333333"/>
                </a:solidFill>
                <a:latin typeface="&amp;quot"/>
              </a:rPr>
              <a:t>Not all Part D plans have a deductible.</a:t>
            </a:r>
          </a:p>
          <a:p>
            <a:r>
              <a:rPr lang="en-US" sz="2900" dirty="0">
                <a:solidFill>
                  <a:srgbClr val="333333"/>
                </a:solidFill>
                <a:latin typeface="&amp;quot"/>
              </a:rPr>
              <a:t>If your plan does not have a deductible, your coverage starts with the first prescription you fill.</a:t>
            </a:r>
          </a:p>
          <a:p>
            <a:pPr marL="0" indent="0">
              <a:buNone/>
            </a:pPr>
            <a:r>
              <a:rPr lang="en-US" sz="3400" b="1" dirty="0">
                <a:solidFill>
                  <a:srgbClr val="333333"/>
                </a:solidFill>
                <a:latin typeface="&amp;quot"/>
              </a:rPr>
              <a:t>2. Initial coverage:</a:t>
            </a:r>
            <a:r>
              <a:rPr lang="en-US" sz="3400" b="1" dirty="0">
                <a:solidFill>
                  <a:srgbClr val="333333"/>
                </a:solidFill>
                <a:latin typeface="ProximaNovaMedium"/>
              </a:rPr>
              <a:t> </a:t>
            </a:r>
            <a:r>
              <a:rPr lang="en-US" sz="3400" b="1" dirty="0">
                <a:solidFill>
                  <a:srgbClr val="333333"/>
                </a:solidFill>
                <a:latin typeface="&amp;quot"/>
              </a:rPr>
              <a:t>You pay copays or coinsurance up to a set limit</a:t>
            </a:r>
          </a:p>
          <a:p>
            <a:r>
              <a:rPr lang="en-US" sz="2900" dirty="0">
                <a:solidFill>
                  <a:srgbClr val="333333"/>
                </a:solidFill>
                <a:latin typeface="&amp;quot"/>
              </a:rPr>
              <a:t>You stay in this stage until your total prescription drug costs (what you pay and what your plan pays) reach $4,020 in 2020.</a:t>
            </a:r>
          </a:p>
          <a:p>
            <a:pPr marL="0" indent="0">
              <a:buNone/>
            </a:pPr>
            <a:r>
              <a:rPr lang="en-US" sz="3400" b="1" dirty="0">
                <a:solidFill>
                  <a:srgbClr val="333333"/>
                </a:solidFill>
                <a:latin typeface="&amp;quot"/>
              </a:rPr>
              <a:t>3. Coverage gap (the donut hole):</a:t>
            </a:r>
            <a:r>
              <a:rPr lang="en-US" sz="3400" b="1" dirty="0">
                <a:solidFill>
                  <a:srgbClr val="333333"/>
                </a:solidFill>
                <a:latin typeface="ProximaNovaMedium"/>
              </a:rPr>
              <a:t> Y</a:t>
            </a:r>
            <a:r>
              <a:rPr lang="en-US" sz="3400" b="1" dirty="0">
                <a:solidFill>
                  <a:srgbClr val="333333"/>
                </a:solidFill>
                <a:latin typeface="&amp;quot"/>
              </a:rPr>
              <a:t>ou pay 25% of the costs.</a:t>
            </a:r>
          </a:p>
          <a:p>
            <a:r>
              <a:rPr lang="en-US" sz="2900" dirty="0">
                <a:solidFill>
                  <a:srgbClr val="333333"/>
                </a:solidFill>
                <a:latin typeface="&amp;quot"/>
              </a:rPr>
              <a:t>For generic  &amp; brand drugs you pay 25% of the costs.</a:t>
            </a:r>
          </a:p>
          <a:p>
            <a:r>
              <a:rPr lang="en-US" sz="2900" dirty="0">
                <a:solidFill>
                  <a:srgbClr val="333333"/>
                </a:solidFill>
                <a:latin typeface="&amp;quot"/>
              </a:rPr>
              <a:t>You pay a percentage of the cost in this stage until you reach an out-of-pocket limit $6,350 in 2020.</a:t>
            </a:r>
          </a:p>
          <a:p>
            <a:pPr marL="0" indent="0">
              <a:buNone/>
            </a:pPr>
            <a:r>
              <a:rPr lang="en-US" sz="3400" b="1" dirty="0">
                <a:solidFill>
                  <a:srgbClr val="333333"/>
                </a:solidFill>
                <a:latin typeface="&amp;quot"/>
              </a:rPr>
              <a:t>4. Catastrophic coverage:</a:t>
            </a:r>
            <a:r>
              <a:rPr lang="en-US" sz="3400" b="1" dirty="0">
                <a:solidFill>
                  <a:srgbClr val="333333"/>
                </a:solidFill>
                <a:latin typeface="ProximaNovaMedium"/>
              </a:rPr>
              <a:t> </a:t>
            </a:r>
            <a:r>
              <a:rPr lang="en-US" sz="3400" b="1" dirty="0">
                <a:solidFill>
                  <a:srgbClr val="333333"/>
                </a:solidFill>
                <a:latin typeface="&amp;quot"/>
              </a:rPr>
              <a:t>You pay a small coinsurance or copay amount.</a:t>
            </a:r>
          </a:p>
          <a:p>
            <a:r>
              <a:rPr lang="en-US" sz="2900" dirty="0">
                <a:solidFill>
                  <a:srgbClr val="333333"/>
                </a:solidFill>
                <a:latin typeface="&amp;quot"/>
              </a:rPr>
              <a:t>You are in this stage for the rest of the Part D plan year.</a:t>
            </a:r>
          </a:p>
          <a:p>
            <a:pPr marL="0" indent="0">
              <a:buNone/>
            </a:pPr>
            <a:endParaRPr lang="en-US" dirty="0"/>
          </a:p>
        </p:txBody>
      </p:sp>
      <p:sp>
        <p:nvSpPr>
          <p:cNvPr id="5" name="TextBox 4">
            <a:extLst>
              <a:ext uri="{FF2B5EF4-FFF2-40B4-BE49-F238E27FC236}">
                <a16:creationId xmlns:a16="http://schemas.microsoft.com/office/drawing/2014/main" id="{22EB057B-E704-4A5C-9AD1-3F7C37833B27}"/>
              </a:ext>
            </a:extLst>
          </p:cNvPr>
          <p:cNvSpPr txBox="1"/>
          <p:nvPr/>
        </p:nvSpPr>
        <p:spPr>
          <a:xfrm>
            <a:off x="552450" y="6236647"/>
            <a:ext cx="10362389" cy="338554"/>
          </a:xfrm>
          <a:prstGeom prst="rect">
            <a:avLst/>
          </a:prstGeom>
          <a:solidFill>
            <a:srgbClr val="002060"/>
          </a:solidFill>
        </p:spPr>
        <p:txBody>
          <a:bodyPr wrap="none" rtlCol="0">
            <a:spAutoFit/>
          </a:bodyPr>
          <a:lstStyle/>
          <a:p>
            <a:r>
              <a:rPr lang="en-US" sz="1600" dirty="0">
                <a:solidFill>
                  <a:schemeClr val="bg1"/>
                </a:solidFill>
              </a:rPr>
              <a:t>Example explains Medicare Part D in CONCEPT only.  Actual experience will vary based on Medicare Part D plan enrollment</a:t>
            </a:r>
          </a:p>
        </p:txBody>
      </p:sp>
    </p:spTree>
    <p:extLst>
      <p:ext uri="{BB962C8B-B14F-4D97-AF65-F5344CB8AC3E}">
        <p14:creationId xmlns:p14="http://schemas.microsoft.com/office/powerpoint/2010/main" val="82962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8851-2D15-4CEC-AE5A-C3FA40184E3D}"/>
              </a:ext>
            </a:extLst>
          </p:cNvPr>
          <p:cNvSpPr>
            <a:spLocks noGrp="1"/>
          </p:cNvSpPr>
          <p:nvPr>
            <p:ph type="title"/>
          </p:nvPr>
        </p:nvSpPr>
        <p:spPr>
          <a:xfrm>
            <a:off x="838200" y="365126"/>
            <a:ext cx="10515600" cy="621463"/>
          </a:xfrm>
        </p:spPr>
        <p:txBody>
          <a:bodyPr>
            <a:normAutofit fontScale="90000"/>
          </a:bodyPr>
          <a:lstStyle/>
          <a:p>
            <a:r>
              <a:rPr lang="en-US" b="1" dirty="0">
                <a:latin typeface="+mn-lt"/>
              </a:rPr>
              <a:t>Difference between </a:t>
            </a:r>
            <a:r>
              <a:rPr lang="en-US" b="1" dirty="0" err="1">
                <a:latin typeface="+mn-lt"/>
              </a:rPr>
              <a:t>CatRx</a:t>
            </a:r>
            <a:r>
              <a:rPr lang="en-US" b="1" dirty="0">
                <a:latin typeface="+mn-lt"/>
              </a:rPr>
              <a:t> and IRMP w/RX</a:t>
            </a:r>
          </a:p>
        </p:txBody>
      </p:sp>
      <p:sp>
        <p:nvSpPr>
          <p:cNvPr id="3" name="Content Placeholder 2">
            <a:extLst>
              <a:ext uri="{FF2B5EF4-FFF2-40B4-BE49-F238E27FC236}">
                <a16:creationId xmlns:a16="http://schemas.microsoft.com/office/drawing/2014/main" id="{43A11EAB-894F-43BC-9902-6D3BCE0EEBE0}"/>
              </a:ext>
            </a:extLst>
          </p:cNvPr>
          <p:cNvSpPr>
            <a:spLocks noGrp="1"/>
          </p:cNvSpPr>
          <p:nvPr>
            <p:ph idx="1"/>
          </p:nvPr>
        </p:nvSpPr>
        <p:spPr>
          <a:xfrm>
            <a:off x="838200" y="994611"/>
            <a:ext cx="10515600" cy="5095946"/>
          </a:xfrm>
        </p:spPr>
        <p:txBody>
          <a:bodyPr>
            <a:normAutofit fontScale="92500" lnSpcReduction="20000"/>
          </a:bodyPr>
          <a:lstStyle/>
          <a:p>
            <a:r>
              <a:rPr lang="en-US" b="1" dirty="0">
                <a:solidFill>
                  <a:schemeClr val="accent5">
                    <a:lumMod val="50000"/>
                  </a:schemeClr>
                </a:solidFill>
              </a:rPr>
              <a:t>Formulary </a:t>
            </a:r>
            <a:r>
              <a:rPr lang="en-US" sz="2000" b="1" dirty="0">
                <a:solidFill>
                  <a:schemeClr val="accent5">
                    <a:lumMod val="50000"/>
                  </a:schemeClr>
                </a:solidFill>
              </a:rPr>
              <a:t>(list of covered drugs) </a:t>
            </a:r>
          </a:p>
          <a:p>
            <a:pPr lvl="1"/>
            <a:r>
              <a:rPr lang="en-US" dirty="0"/>
              <a:t>IRMP formulary is very rich.  Same formulary as an active employee </a:t>
            </a:r>
          </a:p>
          <a:p>
            <a:pPr lvl="1"/>
            <a:r>
              <a:rPr lang="en-US" dirty="0"/>
              <a:t>Medicare part D plans have limited formularies  </a:t>
            </a:r>
          </a:p>
          <a:p>
            <a:r>
              <a:rPr lang="en-US" b="1" dirty="0">
                <a:solidFill>
                  <a:schemeClr val="accent5">
                    <a:lumMod val="50000"/>
                  </a:schemeClr>
                </a:solidFill>
              </a:rPr>
              <a:t>Cost </a:t>
            </a:r>
          </a:p>
          <a:p>
            <a:pPr lvl="1"/>
            <a:r>
              <a:rPr lang="en-US" dirty="0"/>
              <a:t>IRMP w/Rx provides dollar one coverage (retirees don’t have to meet the deductible prior to getting RX coverage) </a:t>
            </a:r>
          </a:p>
          <a:p>
            <a:pPr lvl="1"/>
            <a:r>
              <a:rPr lang="en-US" dirty="0"/>
              <a:t>IRMP w/Rx  is a set cost of copay (see below for 2020)</a:t>
            </a:r>
          </a:p>
          <a:p>
            <a:pPr marL="457200" lvl="1" indent="0">
              <a:buNone/>
            </a:pPr>
            <a:endParaRPr lang="en-US" dirty="0"/>
          </a:p>
          <a:p>
            <a:pPr lvl="1"/>
            <a:endParaRPr lang="en-US" dirty="0"/>
          </a:p>
          <a:p>
            <a:pPr lvl="1"/>
            <a:endParaRPr lang="en-US" dirty="0"/>
          </a:p>
          <a:p>
            <a:pPr marL="457200" lvl="1" indent="0">
              <a:buNone/>
            </a:pPr>
            <a:endParaRPr lang="en-US" dirty="0"/>
          </a:p>
          <a:p>
            <a:pPr lvl="1"/>
            <a:r>
              <a:rPr lang="en-US" dirty="0"/>
              <a:t>IRMP w/Rx monthly premium is high $500/month </a:t>
            </a:r>
          </a:p>
          <a:p>
            <a:pPr lvl="1"/>
            <a:r>
              <a:rPr lang="en-US" dirty="0"/>
              <a:t>Medicare Part D plans can be purchased for $0 to moderately priced monthly premium</a:t>
            </a:r>
          </a:p>
          <a:p>
            <a:pPr lvl="1"/>
            <a:r>
              <a:rPr lang="en-US" dirty="0"/>
              <a:t>You cannot use your Intel </a:t>
            </a:r>
            <a:r>
              <a:rPr lang="en-US" dirty="0" err="1"/>
              <a:t>CatRx</a:t>
            </a:r>
            <a:r>
              <a:rPr lang="en-US" dirty="0"/>
              <a:t> benefit until after you have exceeded the Medicare Part D Donut Hole $6,350.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749" b="9056"/>
          <a:stretch/>
        </p:blipFill>
        <p:spPr bwMode="auto">
          <a:xfrm>
            <a:off x="1628273" y="3187713"/>
            <a:ext cx="6841958" cy="1142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09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64" y="218856"/>
            <a:ext cx="9372549" cy="668066"/>
          </a:xfrm>
        </p:spPr>
        <p:txBody>
          <a:bodyPr>
            <a:normAutofit/>
          </a:bodyPr>
          <a:lstStyle/>
          <a:p>
            <a:r>
              <a:rPr lang="en-US" sz="4000" b="1" dirty="0">
                <a:solidFill>
                  <a:schemeClr val="tx1"/>
                </a:solidFill>
                <a:latin typeface="+mn-lt"/>
                <a:ea typeface="Intel Clear Pro" panose="020B0804020202060201" pitchFamily="34" charset="0"/>
                <a:cs typeface="Intel Clear Pro" panose="020B0804020202060201" pitchFamily="34" charset="0"/>
              </a:rPr>
              <a:t>How Do I Activate the </a:t>
            </a:r>
            <a:r>
              <a:rPr lang="en-US" sz="4000" b="1" dirty="0" err="1">
                <a:solidFill>
                  <a:schemeClr val="tx1"/>
                </a:solidFill>
                <a:latin typeface="+mn-lt"/>
                <a:ea typeface="Intel Clear Pro" panose="020B0804020202060201" pitchFamily="34" charset="0"/>
                <a:cs typeface="Intel Clear Pro" panose="020B0804020202060201" pitchFamily="34" charset="0"/>
              </a:rPr>
              <a:t>CatRx</a:t>
            </a:r>
            <a:r>
              <a:rPr lang="en-US" sz="4000" b="1" dirty="0">
                <a:solidFill>
                  <a:schemeClr val="tx1"/>
                </a:solidFill>
                <a:latin typeface="+mn-lt"/>
                <a:ea typeface="Intel Clear Pro" panose="020B0804020202060201" pitchFamily="34" charset="0"/>
                <a:cs typeface="Intel Clear Pro" panose="020B0804020202060201" pitchFamily="34" charset="0"/>
              </a:rPr>
              <a:t> Account? </a:t>
            </a:r>
          </a:p>
        </p:txBody>
      </p:sp>
      <p:sp>
        <p:nvSpPr>
          <p:cNvPr id="3" name="Content Placeholder 2"/>
          <p:cNvSpPr>
            <a:spLocks noGrp="1"/>
          </p:cNvSpPr>
          <p:nvPr>
            <p:ph sz="quarter" idx="13"/>
          </p:nvPr>
        </p:nvSpPr>
        <p:spPr>
          <a:xfrm>
            <a:off x="665717" y="1145116"/>
            <a:ext cx="10739789" cy="4567767"/>
          </a:xfrm>
        </p:spPr>
        <p:txBody>
          <a:bodyPr>
            <a:normAutofit fontScale="85000" lnSpcReduction="10000"/>
          </a:bodyPr>
          <a:lstStyle/>
          <a:p>
            <a:r>
              <a:rPr lang="en-US" dirty="0">
                <a:solidFill>
                  <a:schemeClr val="tx1"/>
                </a:solidFill>
              </a:rPr>
              <a:t>Before submitting any claims, an account must for be activated for you. The activation form is available on the YSA website or by calling YSA. </a:t>
            </a:r>
          </a:p>
          <a:p>
            <a:r>
              <a:rPr lang="en-US" dirty="0">
                <a:solidFill>
                  <a:schemeClr val="tx1"/>
                </a:solidFill>
              </a:rPr>
              <a:t>You will need to complete the form and provide an explanation of benefits (EOB) showing that you have reached the catastrophic coverage phase. </a:t>
            </a:r>
          </a:p>
          <a:p>
            <a:r>
              <a:rPr lang="en-US" dirty="0">
                <a:solidFill>
                  <a:schemeClr val="tx1"/>
                </a:solidFill>
              </a:rPr>
              <a:t>After confirming you’ve reached the catastrophic coverage stage of your Medicare Part D plan, your account will be activated for you. </a:t>
            </a:r>
          </a:p>
          <a:p>
            <a:r>
              <a:rPr lang="en-US" dirty="0">
                <a:solidFill>
                  <a:schemeClr val="tx1"/>
                </a:solidFill>
              </a:rPr>
              <a:t>You can then submit claims for your out-of-pocket prescription costs incurred from the date you met the catastrophic coverage stage through the end of the year. </a:t>
            </a:r>
          </a:p>
          <a:p>
            <a:r>
              <a:rPr lang="en-US" dirty="0">
                <a:solidFill>
                  <a:schemeClr val="tx1"/>
                </a:solidFill>
              </a:rPr>
              <a:t>Claims incurred during your eligibility period must be submitted to YSA by March 31st of the following year. Instructions for filing claims can be found in the Knowledge Center portion of the YSA website. </a:t>
            </a:r>
          </a:p>
          <a:p>
            <a:r>
              <a:rPr lang="en-US" i="1" dirty="0">
                <a:solidFill>
                  <a:schemeClr val="tx1"/>
                </a:solidFill>
              </a:rPr>
              <a:t>NOTE: Because your Medicare limits reset each year, you will need to submit a new activation form annually after you’ve reached the Medicare Part D. </a:t>
            </a:r>
          </a:p>
        </p:txBody>
      </p:sp>
    </p:spTree>
    <p:extLst>
      <p:ext uri="{BB962C8B-B14F-4D97-AF65-F5344CB8AC3E}">
        <p14:creationId xmlns:p14="http://schemas.microsoft.com/office/powerpoint/2010/main" val="60414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13" y="572806"/>
            <a:ext cx="9477815" cy="552557"/>
          </a:xfrm>
        </p:spPr>
        <p:txBody>
          <a:bodyPr>
            <a:noAutofit/>
          </a:bodyPr>
          <a:lstStyle/>
          <a:p>
            <a:r>
              <a:rPr lang="en-US" sz="4000" b="1" dirty="0">
                <a:solidFill>
                  <a:schemeClr val="tx1"/>
                </a:solidFill>
                <a:latin typeface="+mn-lt"/>
                <a:ea typeface="Intel Clear Pro" panose="020B0804020202060201" pitchFamily="34" charset="0"/>
                <a:cs typeface="Intel Clear Pro" panose="020B0804020202060201" pitchFamily="34" charset="0"/>
              </a:rPr>
              <a:t>How Do I Receive </a:t>
            </a:r>
            <a:r>
              <a:rPr lang="en-US" sz="4000" b="1" dirty="0" err="1">
                <a:solidFill>
                  <a:schemeClr val="tx1"/>
                </a:solidFill>
                <a:latin typeface="+mn-lt"/>
                <a:ea typeface="Intel Clear Pro" panose="020B0804020202060201" pitchFamily="34" charset="0"/>
                <a:cs typeface="Intel Clear Pro" panose="020B0804020202060201" pitchFamily="34" charset="0"/>
              </a:rPr>
              <a:t>CatRx</a:t>
            </a:r>
            <a:r>
              <a:rPr lang="en-US" sz="4000" b="1" dirty="0">
                <a:solidFill>
                  <a:schemeClr val="tx1"/>
                </a:solidFill>
                <a:latin typeface="+mn-lt"/>
                <a:ea typeface="Intel Clear Pro" panose="020B0804020202060201" pitchFamily="34" charset="0"/>
                <a:cs typeface="Intel Clear Pro" panose="020B0804020202060201" pitchFamily="34" charset="0"/>
              </a:rPr>
              <a:t> Reimbursement? </a:t>
            </a:r>
            <a:br>
              <a:rPr lang="en-US" sz="4000" dirty="0">
                <a:solidFill>
                  <a:schemeClr val="tx1"/>
                </a:solidFill>
                <a:latin typeface="+mn-lt"/>
                <a:ea typeface="Intel Clear Pro" panose="020B0804020202060201" pitchFamily="34" charset="0"/>
                <a:cs typeface="Intel Clear Pro" panose="020B0804020202060201" pitchFamily="34" charset="0"/>
              </a:rPr>
            </a:br>
            <a:endParaRPr lang="en-US" sz="4000" dirty="0">
              <a:solidFill>
                <a:schemeClr val="tx1"/>
              </a:solidFill>
              <a:latin typeface="+mn-lt"/>
              <a:ea typeface="Intel Clear Pro" panose="020B0804020202060201" pitchFamily="34" charset="0"/>
              <a:cs typeface="Intel Clear Pro" panose="020B0804020202060201" pitchFamily="34" charset="0"/>
            </a:endParaRPr>
          </a:p>
        </p:txBody>
      </p:sp>
      <p:sp>
        <p:nvSpPr>
          <p:cNvPr id="3" name="Content Placeholder 2"/>
          <p:cNvSpPr>
            <a:spLocks noGrp="1"/>
          </p:cNvSpPr>
          <p:nvPr>
            <p:ph sz="quarter" idx="13"/>
          </p:nvPr>
        </p:nvSpPr>
        <p:spPr>
          <a:xfrm>
            <a:off x="701227" y="945749"/>
            <a:ext cx="10345051" cy="5500454"/>
          </a:xfrm>
        </p:spPr>
        <p:txBody>
          <a:bodyPr>
            <a:normAutofit fontScale="92500" lnSpcReduction="10000"/>
          </a:bodyPr>
          <a:lstStyle/>
          <a:p>
            <a:r>
              <a:rPr lang="en-US" dirty="0">
                <a:solidFill>
                  <a:schemeClr val="tx1"/>
                </a:solidFill>
              </a:rPr>
              <a:t>After your account is activated, eligible prescription expenses can be submitted online via the YSA website. Additionally, a paper claim form is available for download on the YSA website or may be obtained by calling YSA or Aon Retiree Health Exchange. </a:t>
            </a:r>
          </a:p>
          <a:p>
            <a:r>
              <a:rPr lang="en-US" dirty="0">
                <a:solidFill>
                  <a:schemeClr val="tx1"/>
                </a:solidFill>
              </a:rPr>
              <a:t>With each claim form, you’ll need to provide an itemized receipt that shows the following: </a:t>
            </a:r>
          </a:p>
          <a:p>
            <a:pPr marL="511175" lvl="1" indent="-285750"/>
            <a:r>
              <a:rPr lang="en-US" dirty="0">
                <a:solidFill>
                  <a:schemeClr val="tx1"/>
                </a:solidFill>
              </a:rPr>
              <a:t>Service provider’s name; </a:t>
            </a:r>
          </a:p>
          <a:p>
            <a:pPr marL="511175" lvl="1" indent="-285750"/>
            <a:r>
              <a:rPr lang="en-US" dirty="0">
                <a:solidFill>
                  <a:schemeClr val="tx1"/>
                </a:solidFill>
              </a:rPr>
              <a:t>Date of service; </a:t>
            </a:r>
          </a:p>
          <a:p>
            <a:pPr marL="511175" lvl="1" indent="-285750"/>
            <a:r>
              <a:rPr lang="en-US" dirty="0">
                <a:solidFill>
                  <a:schemeClr val="tx1"/>
                </a:solidFill>
              </a:rPr>
              <a:t>Description of service; </a:t>
            </a:r>
          </a:p>
          <a:p>
            <a:pPr marL="511175" lvl="1" indent="-285750"/>
            <a:r>
              <a:rPr lang="en-US" dirty="0">
                <a:solidFill>
                  <a:schemeClr val="tx1"/>
                </a:solidFill>
              </a:rPr>
              <a:t>Who the service is for; and </a:t>
            </a:r>
          </a:p>
          <a:p>
            <a:pPr marL="511175" lvl="1" indent="-285750"/>
            <a:r>
              <a:rPr lang="en-US" dirty="0">
                <a:solidFill>
                  <a:schemeClr val="tx1"/>
                </a:solidFill>
              </a:rPr>
              <a:t>The out-of-pocket amount year are claiming for reimbursement </a:t>
            </a:r>
          </a:p>
          <a:p>
            <a:r>
              <a:rPr lang="en-US" dirty="0">
                <a:solidFill>
                  <a:schemeClr val="tx1"/>
                </a:solidFill>
              </a:rPr>
              <a:t>As with other claims, EOBs from your insurance carrier are also acceptable forms of supporting documentation for out-of-pocket expenses. </a:t>
            </a:r>
          </a:p>
          <a:p>
            <a:r>
              <a:rPr lang="en-US" sz="1400" i="1" dirty="0">
                <a:solidFill>
                  <a:schemeClr val="tx1"/>
                </a:solidFill>
              </a:rPr>
              <a:t>Note: the Catastrophic Prescription Drug Benefit can only be used to reimburse prescription expenses for the person that reaches the catastrophic coverage stage of their prescription plan. It cannot be used to reimburse expenses for other dependents. </a:t>
            </a:r>
          </a:p>
          <a:p>
            <a:endParaRPr lang="en-US" dirty="0">
              <a:solidFill>
                <a:schemeClr val="tx1"/>
              </a:solidFill>
            </a:endParaRPr>
          </a:p>
        </p:txBody>
      </p:sp>
    </p:spTree>
    <p:extLst>
      <p:ext uri="{BB962C8B-B14F-4D97-AF65-F5344CB8AC3E}">
        <p14:creationId xmlns:p14="http://schemas.microsoft.com/office/powerpoint/2010/main" val="170875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32BE-83C4-4656-837C-9F0F195A37F6}"/>
              </a:ext>
            </a:extLst>
          </p:cNvPr>
          <p:cNvSpPr>
            <a:spLocks noGrp="1"/>
          </p:cNvSpPr>
          <p:nvPr>
            <p:ph type="title"/>
          </p:nvPr>
        </p:nvSpPr>
        <p:spPr>
          <a:xfrm>
            <a:off x="707571" y="140833"/>
            <a:ext cx="10515600" cy="773567"/>
          </a:xfrm>
        </p:spPr>
        <p:txBody>
          <a:bodyPr/>
          <a:lstStyle/>
          <a:p>
            <a:r>
              <a:rPr lang="en-US" b="1" dirty="0">
                <a:solidFill>
                  <a:schemeClr val="tx1"/>
                </a:solidFill>
                <a:latin typeface="+mn-lt"/>
              </a:rPr>
              <a:t>Resources</a:t>
            </a:r>
            <a:r>
              <a:rPr lang="en-US" b="1" dirty="0">
                <a:latin typeface="+mn-lt"/>
              </a:rPr>
              <a:t> </a:t>
            </a:r>
          </a:p>
        </p:txBody>
      </p:sp>
      <p:sp>
        <p:nvSpPr>
          <p:cNvPr id="6" name="Content Placeholder 5">
            <a:extLst>
              <a:ext uri="{FF2B5EF4-FFF2-40B4-BE49-F238E27FC236}">
                <a16:creationId xmlns:a16="http://schemas.microsoft.com/office/drawing/2014/main" id="{62720AB4-24BE-424C-9701-37A066EB3F09}"/>
              </a:ext>
            </a:extLst>
          </p:cNvPr>
          <p:cNvSpPr>
            <a:spLocks noGrp="1"/>
          </p:cNvSpPr>
          <p:nvPr>
            <p:ph sz="half" idx="2"/>
          </p:nvPr>
        </p:nvSpPr>
        <p:spPr>
          <a:xfrm>
            <a:off x="5763986" y="1340521"/>
            <a:ext cx="5657245" cy="5026479"/>
          </a:xfrm>
        </p:spPr>
        <p:txBody>
          <a:bodyPr>
            <a:normAutofit fontScale="70000" lnSpcReduction="20000"/>
          </a:bodyPr>
          <a:lstStyle/>
          <a:p>
            <a:pPr marL="0" indent="0">
              <a:buNone/>
            </a:pPr>
            <a:r>
              <a:rPr lang="en-US" b="1" dirty="0">
                <a:solidFill>
                  <a:schemeClr val="accent5">
                    <a:lumMod val="75000"/>
                  </a:schemeClr>
                </a:solidFill>
              </a:rPr>
              <a:t>IRMP Medical Coverage </a:t>
            </a:r>
            <a:endParaRPr lang="en-US" dirty="0">
              <a:solidFill>
                <a:schemeClr val="accent5">
                  <a:lumMod val="75000"/>
                </a:schemeClr>
              </a:solidFill>
            </a:endParaRPr>
          </a:p>
          <a:p>
            <a:r>
              <a:rPr lang="en-US" dirty="0"/>
              <a:t>Call 800-468-3510 or visit Cigna online at </a:t>
            </a:r>
            <a:r>
              <a:rPr lang="en-US" u="sng" dirty="0"/>
              <a:t>www.mycigna.com</a:t>
            </a:r>
            <a:r>
              <a:rPr lang="en-US" dirty="0"/>
              <a:t>. </a:t>
            </a:r>
          </a:p>
          <a:p>
            <a:pPr marL="0" indent="0">
              <a:buNone/>
            </a:pPr>
            <a:endParaRPr lang="en-US" dirty="0"/>
          </a:p>
          <a:p>
            <a:pPr marL="0" indent="0">
              <a:buNone/>
            </a:pPr>
            <a:r>
              <a:rPr lang="en-US" b="1" dirty="0">
                <a:solidFill>
                  <a:schemeClr val="accent5">
                    <a:lumMod val="75000"/>
                  </a:schemeClr>
                </a:solidFill>
              </a:rPr>
              <a:t>Prescription Drug Coverage </a:t>
            </a:r>
            <a:endParaRPr lang="en-US" dirty="0">
              <a:solidFill>
                <a:schemeClr val="accent5">
                  <a:lumMod val="75000"/>
                </a:schemeClr>
              </a:solidFill>
            </a:endParaRPr>
          </a:p>
          <a:p>
            <a:r>
              <a:rPr lang="en-US" dirty="0"/>
              <a:t>Call Express Scripts at 800-899-2713 or visit Express Scripts online at </a:t>
            </a:r>
            <a:r>
              <a:rPr lang="en-US" u="sng" dirty="0"/>
              <a:t>www.express-scripts.com/intel</a:t>
            </a:r>
            <a:r>
              <a:rPr lang="en-US" dirty="0"/>
              <a:t>. </a:t>
            </a:r>
          </a:p>
          <a:p>
            <a:pPr marL="0" indent="0">
              <a:buNone/>
            </a:pPr>
            <a:endParaRPr lang="en-US" b="1" dirty="0">
              <a:solidFill>
                <a:schemeClr val="accent5">
                  <a:lumMod val="75000"/>
                </a:schemeClr>
              </a:solidFill>
            </a:endParaRPr>
          </a:p>
          <a:p>
            <a:pPr marL="0" indent="0">
              <a:buNone/>
            </a:pPr>
            <a:r>
              <a:rPr lang="en-US" b="1" dirty="0">
                <a:solidFill>
                  <a:schemeClr val="accent5">
                    <a:lumMod val="75000"/>
                  </a:schemeClr>
                </a:solidFill>
              </a:rPr>
              <a:t>Medicare </a:t>
            </a:r>
            <a:endParaRPr lang="en-US" dirty="0">
              <a:solidFill>
                <a:schemeClr val="accent5">
                  <a:lumMod val="75000"/>
                </a:schemeClr>
              </a:solidFill>
            </a:endParaRPr>
          </a:p>
          <a:p>
            <a:r>
              <a:rPr lang="en-US" dirty="0"/>
              <a:t>Call 800-633-4227 or visit Medicare online at </a:t>
            </a:r>
            <a:r>
              <a:rPr lang="en-US" u="sng" dirty="0"/>
              <a:t>www.medicare.gov</a:t>
            </a:r>
            <a:r>
              <a:rPr lang="en-US" dirty="0"/>
              <a:t>. </a:t>
            </a:r>
          </a:p>
          <a:p>
            <a:pPr marL="0" indent="0">
              <a:buNone/>
            </a:pPr>
            <a:endParaRPr lang="en-US" b="1" dirty="0">
              <a:solidFill>
                <a:schemeClr val="accent5">
                  <a:lumMod val="75000"/>
                </a:schemeClr>
              </a:solidFill>
            </a:endParaRPr>
          </a:p>
          <a:p>
            <a:pPr marL="0" indent="0">
              <a:buNone/>
            </a:pPr>
            <a:r>
              <a:rPr lang="en-US" b="1" dirty="0">
                <a:solidFill>
                  <a:schemeClr val="accent5">
                    <a:lumMod val="75000"/>
                  </a:schemeClr>
                </a:solidFill>
              </a:rPr>
              <a:t>Health Insurance Marketplace </a:t>
            </a:r>
            <a:endParaRPr lang="en-US" dirty="0">
              <a:solidFill>
                <a:schemeClr val="accent5">
                  <a:lumMod val="75000"/>
                </a:schemeClr>
              </a:solidFill>
            </a:endParaRPr>
          </a:p>
          <a:p>
            <a:r>
              <a:rPr lang="en-US" dirty="0"/>
              <a:t>Call Aon Retiree Health Exchange at 877-GoMyBen (466-9236); </a:t>
            </a:r>
            <a:r>
              <a:rPr lang="en-US" u="sng" dirty="0"/>
              <a:t>https://www.healthcare.gov </a:t>
            </a:r>
            <a:r>
              <a:rPr lang="en-US" dirty="0"/>
              <a:t>and </a:t>
            </a:r>
            <a:r>
              <a:rPr lang="en-US" u="sng" dirty="0"/>
              <a:t>http://kff.org/health-reform/</a:t>
            </a:r>
            <a:r>
              <a:rPr lang="en-US" dirty="0"/>
              <a:t>. </a:t>
            </a:r>
          </a:p>
        </p:txBody>
      </p:sp>
      <p:sp>
        <p:nvSpPr>
          <p:cNvPr id="5" name="Content Placeholder 3">
            <a:extLst>
              <a:ext uri="{FF2B5EF4-FFF2-40B4-BE49-F238E27FC236}">
                <a16:creationId xmlns:a16="http://schemas.microsoft.com/office/drawing/2014/main" id="{E49FC93A-7BA3-48C3-B37D-A2850C90495E}"/>
              </a:ext>
            </a:extLst>
          </p:cNvPr>
          <p:cNvSpPr txBox="1">
            <a:spLocks/>
          </p:cNvSpPr>
          <p:nvPr/>
        </p:nvSpPr>
        <p:spPr>
          <a:xfrm>
            <a:off x="770769" y="972533"/>
            <a:ext cx="4552345" cy="4912934"/>
          </a:xfrm>
          <a:prstGeom prst="rect">
            <a:avLst/>
          </a:prstGeom>
          <a:solidFill>
            <a:srgbClr val="00AEEF">
              <a:lumMod val="60000"/>
              <a:lumOff val="40000"/>
            </a:srgbClr>
          </a:solidFill>
          <a:ln>
            <a:solidFill>
              <a:srgbClr val="002060"/>
            </a:solidFill>
          </a:ln>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lang="en-US" sz="1800" b="0" kern="1200" dirty="0" smtClean="0">
                <a:solidFill>
                  <a:srgbClr val="0071C5"/>
                </a:solidFill>
                <a:latin typeface="+mn-lt"/>
                <a:ea typeface="+mn-ea"/>
                <a:cs typeface="Arial" panose="020B0604020202020204" pitchFamily="34" charset="0"/>
              </a:defRPr>
            </a:lvl1pPr>
            <a:lvl2pPr marL="225425" indent="-225425" algn="l" defTabSz="457200" rtl="0" eaLnBrk="1" latinLnBrk="0" hangingPunct="1">
              <a:spcBef>
                <a:spcPts val="1200"/>
              </a:spcBef>
              <a:buFont typeface="Wingdings" charset="2"/>
              <a:buChar char="§"/>
              <a:defRPr lang="en-US" sz="1600" kern="1200" baseline="0" dirty="0" smtClean="0">
                <a:solidFill>
                  <a:schemeClr val="tx2"/>
                </a:solidFill>
                <a:latin typeface="+mn-lt"/>
                <a:ea typeface="+mn-ea"/>
                <a:cs typeface="Arial" panose="020B0604020202020204" pitchFamily="34" charset="0"/>
              </a:defRPr>
            </a:lvl2pPr>
            <a:lvl3pPr marL="571500" indent="-228600" algn="l" defTabSz="457200" rtl="0" eaLnBrk="1" latinLnBrk="0" hangingPunct="1">
              <a:spcBef>
                <a:spcPts val="800"/>
              </a:spcBef>
              <a:buFont typeface="Intel Clear" panose="020B0604020203020204" pitchFamily="34" charset="0"/>
              <a:buChar char="–"/>
              <a:defRPr lang="en-US" sz="1400" kern="1200" dirty="0" smtClean="0">
                <a:solidFill>
                  <a:schemeClr val="tx2"/>
                </a:solidFill>
                <a:latin typeface="+mn-lt"/>
                <a:ea typeface="+mn-ea"/>
                <a:cs typeface="Arial" panose="020B0604020202020204" pitchFamily="34" charset="0"/>
              </a:defRPr>
            </a:lvl3pPr>
            <a:lvl4pPr marL="969963" indent="-228600" algn="l" defTabSz="457200" rtl="0" eaLnBrk="1" latinLnBrk="0" hangingPunct="1">
              <a:spcBef>
                <a:spcPct val="20000"/>
              </a:spcBef>
              <a:buFont typeface="Arial"/>
              <a:buChar char="–"/>
              <a:defRPr lang="en-US" sz="1200" kern="1200" dirty="0" smtClean="0">
                <a:solidFill>
                  <a:schemeClr val="tx2"/>
                </a:solidFill>
                <a:latin typeface="+mn-lt"/>
                <a:ea typeface="+mn-ea"/>
                <a:cs typeface="Arial" panose="020B0604020202020204" pitchFamily="34" charset="0"/>
              </a:defRPr>
            </a:lvl4pPr>
            <a:lvl5pPr marL="1319213" indent="-228600" algn="l" defTabSz="457200" rtl="0" eaLnBrk="1" latinLnBrk="0" hangingPunct="1">
              <a:spcBef>
                <a:spcPct val="20000"/>
              </a:spcBef>
              <a:buFont typeface="Intel Clear" panose="020B0604020203020204" pitchFamily="34" charset="0"/>
              <a:buChar char="–"/>
              <a:defRPr lang="en-US" sz="1200" kern="1200" dirty="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2400" b="1"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Intel Health Benefits Center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For answers to your questions about:</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Annual Enrollment</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IRMP medical and vision</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SERMA</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Catastrophic Rx HRA</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Aon Retiree Health Exchange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Online resources available at </a:t>
            </a:r>
            <a:r>
              <a:rPr kumimoji="0" lang="en-US" sz="1800" b="0"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hlinkClick r:id="rId2"/>
              </a:rPr>
              <a:t>www.intel.com/go/myben</a:t>
            </a:r>
            <a:r>
              <a:rPr kumimoji="0" lang="en-US" sz="1800" b="0"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or via phone at 877-GoMyBen (466-9236)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p:txBody>
      </p:sp>
    </p:spTree>
    <p:extLst>
      <p:ext uri="{BB962C8B-B14F-4D97-AF65-F5344CB8AC3E}">
        <p14:creationId xmlns:p14="http://schemas.microsoft.com/office/powerpoint/2010/main" val="265713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04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15884</TotalTime>
  <Words>1287</Words>
  <Application>Microsoft Office PowerPoint</Application>
  <PresentationFormat>Widescreen</PresentationFormat>
  <Paragraphs>101</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&amp;quot</vt:lpstr>
      <vt:lpstr>Arial</vt:lpstr>
      <vt:lpstr>Calibri</vt:lpstr>
      <vt:lpstr>Calibri Light</vt:lpstr>
      <vt:lpstr>Intel Clear</vt:lpstr>
      <vt:lpstr>Intel Clear Pro</vt:lpstr>
      <vt:lpstr>ProximaNovaMedium</vt:lpstr>
      <vt:lpstr>Wingdings</vt:lpstr>
      <vt:lpstr>Office Theme</vt:lpstr>
      <vt:lpstr>1_Int_PPT Template_ClearPro_16x9</vt:lpstr>
      <vt:lpstr>Intel  Catastrophic Rx HRA - IRMP</vt:lpstr>
      <vt:lpstr>What is Intel Catastrophic Rx? </vt:lpstr>
      <vt:lpstr>An example of the CMS model or standard plan </vt:lpstr>
      <vt:lpstr>Difference between CatRx and IRMP w/RX</vt:lpstr>
      <vt:lpstr>How Do I Activate the CatRx Account? </vt:lpstr>
      <vt:lpstr>How Do I Receive CatRx Reimbursement?  </vt:lpstr>
      <vt:lpstr>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  Catastrophic Rx HRA</dc:title>
  <dc:creator>Marquez-padilla, Denise</dc:creator>
  <cp:keywords>CTPClassification=CTP_NT</cp:keywords>
  <cp:lastModifiedBy>Cynthia Pedigo</cp:lastModifiedBy>
  <cp:revision>38</cp:revision>
  <dcterms:created xsi:type="dcterms:W3CDTF">2020-01-21T23:26:02Z</dcterms:created>
  <dcterms:modified xsi:type="dcterms:W3CDTF">2020-02-12T23:58:21Z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b4934a62-09d2-4745-8f6c-e8cf5d210501</vt:lpwstr>
  </property>
  <property fmtid="{D5CDD505-2E9C-101B-9397-08002B2CF9AE}" pid="3" name="CTP_TimeStamp">
    <vt:lpwstr>2020-02-03 21:24:54Z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